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7"/>
  </p:notes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9" r:id="rId9"/>
    <p:sldId id="271" r:id="rId10"/>
    <p:sldId id="270" r:id="rId11"/>
    <p:sldId id="273" r:id="rId12"/>
    <p:sldId id="272" r:id="rId13"/>
    <p:sldId id="274" r:id="rId14"/>
    <p:sldId id="275" r:id="rId15"/>
    <p:sldId id="26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3" autoAdjust="0"/>
  </p:normalViewPr>
  <p:slideViewPr>
    <p:cSldViewPr>
      <p:cViewPr>
        <p:scale>
          <a:sx n="94" d="100"/>
          <a:sy n="94" d="100"/>
        </p:scale>
        <p:origin x="-1284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F131E-1AC0-47D8-BDFE-1BCD89FFE17F}" type="datetimeFigureOut">
              <a:rPr lang="sk-SK" smtClean="0"/>
              <a:t>28. 2. 2015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7AE569-2EB5-4C73-BC94-E2FBCB86214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738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AE569-2EB5-4C73-BC94-E2FBCB86214E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08307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AE569-2EB5-4C73-BC94-E2FBCB86214E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655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AE569-2EB5-4C73-BC94-E2FBCB86214E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655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AE569-2EB5-4C73-BC94-E2FBCB86214E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65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AE569-2EB5-4C73-BC94-E2FBCB86214E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655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AE569-2EB5-4C73-BC94-E2FBCB86214E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655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AE569-2EB5-4C73-BC94-E2FBCB86214E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655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AE569-2EB5-4C73-BC94-E2FBCB86214E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655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AE569-2EB5-4C73-BC94-E2FBCB86214E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655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7AE569-2EB5-4C73-BC94-E2FBCB86214E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77655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8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004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59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19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44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96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737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6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785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99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72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96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819401"/>
            <a:ext cx="7772400" cy="1752600"/>
          </a:xfrm>
        </p:spPr>
        <p:txBody>
          <a:bodyPr>
            <a:normAutofit/>
          </a:bodyPr>
          <a:lstStyle/>
          <a:p>
            <a:r>
              <a:rPr lang="sk-SK" dirty="0" smtClean="0"/>
              <a:t>Presná orientácia </a:t>
            </a:r>
            <a:r>
              <a:rPr lang="sk-SK" dirty="0"/>
              <a:t>a jej </a:t>
            </a:r>
            <a:r>
              <a:rPr lang="sk-SK" dirty="0" smtClean="0"/>
              <a:t>využitie</a:t>
            </a:r>
            <a:br>
              <a:rPr lang="sk-SK" dirty="0" smtClean="0"/>
            </a:br>
            <a:r>
              <a:rPr lang="sk-SK" dirty="0" smtClean="0"/>
              <a:t>v </a:t>
            </a:r>
            <a:r>
              <a:rPr lang="sk-SK" dirty="0"/>
              <a:t>školských podmienkach</a:t>
            </a:r>
          </a:p>
        </p:txBody>
      </p:sp>
    </p:spTree>
    <p:extLst>
      <p:ext uri="{BB962C8B-B14F-4D97-AF65-F5344CB8AC3E}">
        <p14:creationId xmlns:p14="http://schemas.microsoft.com/office/powerpoint/2010/main" val="296132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828675"/>
            <a:ext cx="78009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95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828675"/>
            <a:ext cx="78009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84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828675"/>
            <a:ext cx="78009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7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828675"/>
            <a:ext cx="78009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40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sk-SK" sz="4000" dirty="0" smtClean="0">
                <a:solidFill>
                  <a:schemeClr val="bg2">
                    <a:lumMod val="90000"/>
                  </a:schemeClr>
                </a:solidFill>
              </a:rPr>
              <a:t>Školské výlety</a:t>
            </a:r>
            <a:endParaRPr lang="sk-SK" sz="4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534400" cy="411480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Aktívne sledovanie mapy a terénu počas cesty</a:t>
            </a:r>
            <a:endParaRPr lang="sk-SK" dirty="0" smtClean="0"/>
          </a:p>
          <a:p>
            <a:pPr marL="514350" lvl="1" indent="0">
              <a:buNone/>
            </a:pPr>
            <a:endParaRPr lang="sk-SK" dirty="0" smtClean="0"/>
          </a:p>
          <a:p>
            <a:pPr lvl="1"/>
            <a:endParaRPr lang="sk-SK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19425"/>
            <a:ext cx="691515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9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sk-SK" sz="4000" dirty="0">
                <a:solidFill>
                  <a:schemeClr val="bg2">
                    <a:lumMod val="90000"/>
                  </a:schemeClr>
                </a:solidFill>
              </a:rPr>
              <a:t>Majstrovstvá Slovenskej republiky v </a:t>
            </a:r>
            <a:r>
              <a:rPr lang="sk-SK" sz="4000" dirty="0" smtClean="0">
                <a:solidFill>
                  <a:schemeClr val="bg2">
                    <a:lumMod val="90000"/>
                  </a:schemeClr>
                </a:solidFill>
              </a:rPr>
              <a:t>PreO</a:t>
            </a:r>
            <a:endParaRPr lang="sk-SK" sz="4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534400" cy="4114800"/>
          </a:xfrm>
        </p:spPr>
        <p:txBody>
          <a:bodyPr>
            <a:normAutofit/>
          </a:bodyPr>
          <a:lstStyle/>
          <a:p>
            <a:r>
              <a:rPr lang="sk-SK" sz="2800" dirty="0"/>
              <a:t>V rámci pretekov CESOM 2015 (s láskavou podporou klubu KOBRA Bratislava) sa v nedeľu 29.3.2015 uskutočnia historicky prvé Majstrovstvá Slovenskej republiky v Presnej orientácii (Trail-O) v disciplíne PreO v rovinatých (pieskových) terénoch Záhoria pri obci Borský Mikuláš</a:t>
            </a:r>
            <a:r>
              <a:rPr lang="sk-SK" sz="2800" dirty="0" smtClean="0"/>
              <a:t>.</a:t>
            </a:r>
          </a:p>
          <a:p>
            <a:r>
              <a:rPr lang="sk-SK" dirty="0"/>
              <a:t>http://trail.orienteering.sk/?page_id=605</a:t>
            </a:r>
            <a:endParaRPr lang="sk-SK" dirty="0" smtClean="0"/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95037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sk-SK" sz="4000" dirty="0" smtClean="0">
                <a:solidFill>
                  <a:schemeClr val="bg2">
                    <a:lumMod val="90000"/>
                  </a:schemeClr>
                </a:solidFill>
              </a:rPr>
              <a:t>Porovnanie presnej orientácie a orientačného behu</a:t>
            </a:r>
            <a:endParaRPr lang="sk-SK" sz="4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Minimálne rozdiely medzi presnou orientáciou a orientačným behom z hľadiska orientačných schopností </a:t>
            </a:r>
          </a:p>
          <a:p>
            <a:r>
              <a:rPr lang="sk-SK" dirty="0" smtClean="0"/>
              <a:t>Výučba je prakticky </a:t>
            </a:r>
            <a:r>
              <a:rPr lang="sk-SK" dirty="0" smtClean="0"/>
              <a:t>identická, </a:t>
            </a:r>
            <a:r>
              <a:rPr lang="sk-SK" dirty="0" smtClean="0"/>
              <a:t>ale kladie väčší dôraz na pochopenie mapy</a:t>
            </a:r>
          </a:p>
          <a:p>
            <a:r>
              <a:rPr lang="sk-SK" dirty="0" smtClean="0"/>
              <a:t>Využitie existujúcich učebných materiálov pre učiteľov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4518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sk-SK" sz="4000" dirty="0">
                <a:solidFill>
                  <a:schemeClr val="bg2">
                    <a:lumMod val="90000"/>
                  </a:schemeClr>
                </a:solidFill>
              </a:rPr>
              <a:t>Podobné postupy </a:t>
            </a:r>
            <a:r>
              <a:rPr lang="sk-SK" sz="4000" dirty="0" smtClean="0">
                <a:solidFill>
                  <a:schemeClr val="bg2">
                    <a:lumMod val="90000"/>
                  </a:schemeClr>
                </a:solidFill>
              </a:rPr>
              <a:t>výučby 1</a:t>
            </a:r>
            <a:endParaRPr lang="sk-SK" sz="4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3687763"/>
          </a:xfrm>
        </p:spPr>
        <p:txBody>
          <a:bodyPr>
            <a:normAutofit/>
          </a:bodyPr>
          <a:lstStyle/>
          <a:p>
            <a:r>
              <a:rPr lang="sk-SK" dirty="0" smtClean="0"/>
              <a:t>História a charakteristika orientačného behu</a:t>
            </a:r>
          </a:p>
          <a:p>
            <a:pPr lvl="1"/>
            <a:r>
              <a:rPr lang="sk-SK" dirty="0" smtClean="0"/>
              <a:t>Identické informácie</a:t>
            </a:r>
          </a:p>
          <a:p>
            <a:r>
              <a:rPr lang="sk-SK" dirty="0"/>
              <a:t>Materiálne vybavenie pre orientačný beh:</a:t>
            </a:r>
          </a:p>
          <a:p>
            <a:pPr lvl="1"/>
            <a:r>
              <a:rPr lang="sk-SK" dirty="0" smtClean="0"/>
              <a:t>Rovnaké </a:t>
            </a:r>
            <a:r>
              <a:rPr lang="sk-SK" dirty="0"/>
              <a:t>technické pomôcky (papierový preukaz, mapa, </a:t>
            </a:r>
            <a:r>
              <a:rPr lang="sk-SK" dirty="0" smtClean="0"/>
              <a:t>buzola, </a:t>
            </a:r>
            <a:r>
              <a:rPr lang="sk-SK" dirty="0"/>
              <a:t>lupa, obal na mapu, </a:t>
            </a:r>
            <a:r>
              <a:rPr lang="sk-SK" dirty="0" smtClean="0"/>
              <a:t>hodinky, </a:t>
            </a:r>
            <a:r>
              <a:rPr lang="sk-SK" dirty="0" smtClean="0"/>
              <a:t>...)</a:t>
            </a:r>
            <a:endParaRPr lang="sk-SK" dirty="0"/>
          </a:p>
          <a:p>
            <a:pPr lvl="1"/>
            <a:r>
              <a:rPr lang="sk-SK" dirty="0"/>
              <a:t>Menšie nároky na oblečenie a </a:t>
            </a:r>
            <a:r>
              <a:rPr lang="sk-SK" dirty="0" smtClean="0"/>
              <a:t>obuv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941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sk-SK" sz="4000" dirty="0">
                <a:solidFill>
                  <a:schemeClr val="bg2">
                    <a:lumMod val="90000"/>
                  </a:schemeClr>
                </a:solidFill>
              </a:rPr>
              <a:t>Podobné postupy </a:t>
            </a:r>
            <a:r>
              <a:rPr lang="sk-SK" sz="4000" dirty="0" smtClean="0">
                <a:solidFill>
                  <a:schemeClr val="bg2">
                    <a:lumMod val="90000"/>
                  </a:schemeClr>
                </a:solidFill>
              </a:rPr>
              <a:t>výučby 2</a:t>
            </a:r>
            <a:endParaRPr lang="sk-SK" sz="4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14800"/>
          </a:xfrm>
        </p:spPr>
        <p:txBody>
          <a:bodyPr>
            <a:normAutofit fontScale="92500" lnSpcReduction="20000"/>
          </a:bodyPr>
          <a:lstStyle/>
          <a:p>
            <a:r>
              <a:rPr lang="sk-SK" dirty="0"/>
              <a:t>Mapy pre </a:t>
            </a:r>
            <a:r>
              <a:rPr lang="sk-SK" dirty="0" smtClean="0"/>
              <a:t>orientačný </a:t>
            </a:r>
            <a:r>
              <a:rPr lang="sk-SK" dirty="0"/>
              <a:t>beh</a:t>
            </a:r>
          </a:p>
          <a:p>
            <a:pPr lvl="1"/>
            <a:r>
              <a:rPr lang="sk-SK" dirty="0" smtClean="0"/>
              <a:t>Tvorba máp je identická, na začiatočníckej úrovni nie je nutné klásť taký vysoký dôraz na presnosť</a:t>
            </a:r>
          </a:p>
          <a:p>
            <a:pPr lvl="1"/>
            <a:r>
              <a:rPr lang="sk-SK" dirty="0" smtClean="0"/>
              <a:t>Rovnaké mapové normy</a:t>
            </a:r>
          </a:p>
          <a:p>
            <a:r>
              <a:rPr lang="sk-SK" dirty="0" smtClean="0"/>
              <a:t>Práca s mapou – teória a didaktika (rovnaké princípy):</a:t>
            </a:r>
          </a:p>
          <a:p>
            <a:pPr lvl="1"/>
            <a:r>
              <a:rPr lang="sk-SK" dirty="0" smtClean="0"/>
              <a:t>Pochopenie mapy</a:t>
            </a:r>
          </a:p>
          <a:p>
            <a:pPr lvl="1"/>
            <a:r>
              <a:rPr lang="sk-SK" dirty="0" smtClean="0"/>
              <a:t>Zorientovanie mapy na sever podľa buzoly</a:t>
            </a:r>
          </a:p>
          <a:p>
            <a:pPr lvl="1"/>
            <a:r>
              <a:rPr lang="sk-SK" dirty="0" smtClean="0"/>
              <a:t>Nastavenie azimutu</a:t>
            </a:r>
          </a:p>
          <a:p>
            <a:pPr lvl="1"/>
            <a:r>
              <a:rPr lang="sk-SK" dirty="0" smtClean="0"/>
              <a:t>Odhad </a:t>
            </a:r>
            <a:r>
              <a:rPr lang="sk-SK" dirty="0" smtClean="0"/>
              <a:t>vzdialenosti </a:t>
            </a:r>
            <a:r>
              <a:rPr lang="sk-SK" dirty="0" smtClean="0"/>
              <a:t>je viac statický</a:t>
            </a:r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41178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sk-SK" sz="4000" dirty="0">
                <a:solidFill>
                  <a:schemeClr val="bg2">
                    <a:lumMod val="90000"/>
                  </a:schemeClr>
                </a:solidFill>
              </a:rPr>
              <a:t>Podobné postupy </a:t>
            </a:r>
            <a:r>
              <a:rPr lang="sk-SK" sz="4000" dirty="0" smtClean="0">
                <a:solidFill>
                  <a:schemeClr val="bg2">
                    <a:lumMod val="90000"/>
                  </a:schemeClr>
                </a:solidFill>
              </a:rPr>
              <a:t>výučby 3</a:t>
            </a:r>
            <a:endParaRPr lang="sk-SK" sz="4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Nácvik a </a:t>
            </a:r>
            <a:r>
              <a:rPr lang="sk-SK" dirty="0" smtClean="0"/>
              <a:t>zdokonaľovanie </a:t>
            </a:r>
            <a:r>
              <a:rPr lang="sk-SK" dirty="0" smtClean="0"/>
              <a:t>orientácie</a:t>
            </a:r>
            <a:endParaRPr lang="sk-SK" dirty="0"/>
          </a:p>
          <a:p>
            <a:pPr lvl="1"/>
            <a:r>
              <a:rPr lang="sk-SK" dirty="0" smtClean="0"/>
              <a:t>Dynamický prístup – rovnaké cvičenia v teréne </a:t>
            </a:r>
          </a:p>
          <a:p>
            <a:pPr lvl="2"/>
            <a:r>
              <a:rPr lang="sk-SK" dirty="0" smtClean="0"/>
              <a:t>Pochopenie mapy priamo v teréne</a:t>
            </a:r>
          </a:p>
          <a:p>
            <a:pPr lvl="2"/>
            <a:r>
              <a:rPr lang="sk-SK" dirty="0" smtClean="0"/>
              <a:t>Pohľad z druhej strany</a:t>
            </a:r>
          </a:p>
          <a:p>
            <a:pPr lvl="2"/>
            <a:r>
              <a:rPr lang="sk-SK" dirty="0" smtClean="0"/>
              <a:t>Nie je nutná špecializácia, všeobecný prístup</a:t>
            </a:r>
          </a:p>
          <a:p>
            <a:pPr lvl="1"/>
            <a:r>
              <a:rPr lang="sk-SK" dirty="0" smtClean="0"/>
              <a:t>Statický prístup</a:t>
            </a:r>
          </a:p>
          <a:p>
            <a:pPr lvl="2"/>
            <a:r>
              <a:rPr lang="sk-SK" dirty="0" smtClean="0"/>
              <a:t>Rožšírenie možností pre technickú a taktickú prípravu aj pre klasický orientačný beh</a:t>
            </a:r>
          </a:p>
          <a:p>
            <a:pPr lvl="2"/>
            <a:r>
              <a:rPr lang="sk-SK" dirty="0" smtClean="0"/>
              <a:t>Príklady na konci prezentácie</a:t>
            </a:r>
            <a:endParaRPr lang="sk-SK" dirty="0"/>
          </a:p>
          <a:p>
            <a:pPr lvl="2"/>
            <a:endParaRPr lang="sk-SK" dirty="0" smtClean="0"/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1677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sk-SK" sz="4000" dirty="0">
                <a:solidFill>
                  <a:schemeClr val="bg2">
                    <a:lumMod val="90000"/>
                  </a:schemeClr>
                </a:solidFill>
              </a:rPr>
              <a:t>Podobné postupy </a:t>
            </a:r>
            <a:r>
              <a:rPr lang="sk-SK" sz="4000" dirty="0" smtClean="0">
                <a:solidFill>
                  <a:schemeClr val="bg2">
                    <a:lumMod val="90000"/>
                  </a:schemeClr>
                </a:solidFill>
              </a:rPr>
              <a:t>výučby 4</a:t>
            </a:r>
            <a:endParaRPr lang="sk-SK" sz="40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14800"/>
          </a:xfrm>
        </p:spPr>
        <p:txBody>
          <a:bodyPr>
            <a:normAutofit/>
          </a:bodyPr>
          <a:lstStyle/>
          <a:p>
            <a:r>
              <a:rPr lang="sk-SK" dirty="0" smtClean="0"/>
              <a:t>Účasť na pretekoch</a:t>
            </a:r>
            <a:endParaRPr lang="sk-SK" dirty="0"/>
          </a:p>
          <a:p>
            <a:pPr lvl="1"/>
            <a:r>
              <a:rPr lang="sk-SK" dirty="0" smtClean="0"/>
              <a:t>V prípade záujmu je možné vytvorenie špeciálnych tratí</a:t>
            </a:r>
          </a:p>
          <a:p>
            <a:pPr lvl="1"/>
            <a:r>
              <a:rPr lang="sk-SK" dirty="0" smtClean="0"/>
              <a:t>Nižšie riziko </a:t>
            </a:r>
            <a:r>
              <a:rPr lang="sk-SK" dirty="0" smtClean="0"/>
              <a:t>zablúdenia</a:t>
            </a:r>
            <a:endParaRPr lang="sk-SK" dirty="0" smtClean="0"/>
          </a:p>
          <a:p>
            <a:pPr lvl="1"/>
            <a:r>
              <a:rPr lang="sk-SK" dirty="0" smtClean="0"/>
              <a:t>Jemnejší prechod z tréningu do pretekov</a:t>
            </a:r>
          </a:p>
          <a:p>
            <a:pPr marL="457200" lvl="1" indent="0">
              <a:buNone/>
            </a:pPr>
            <a:endParaRPr lang="sk-SK" dirty="0" smtClean="0"/>
          </a:p>
          <a:p>
            <a:pPr marL="514350" lvl="1" indent="0">
              <a:buNone/>
            </a:pPr>
            <a:endParaRPr lang="sk-SK" dirty="0" smtClean="0"/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317993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sk-SK" sz="4000" dirty="0">
                <a:solidFill>
                  <a:schemeClr val="bg2">
                    <a:lumMod val="90000"/>
                  </a:schemeClr>
                </a:solidFill>
              </a:rPr>
              <a:t>Aktivity v triede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534400" cy="411480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Výhľad z okna z triedy na mapu a terén (Google Maps)</a:t>
            </a:r>
          </a:p>
          <a:p>
            <a:pPr marL="457200" lvl="1" indent="0">
              <a:buNone/>
            </a:pPr>
            <a:endParaRPr lang="sk-SK" dirty="0" smtClean="0"/>
          </a:p>
          <a:p>
            <a:pPr marL="514350" lvl="1" indent="0">
              <a:buNone/>
            </a:pPr>
            <a:endParaRPr lang="sk-SK" dirty="0" smtClean="0"/>
          </a:p>
          <a:p>
            <a:pPr lvl="1"/>
            <a:endParaRPr lang="sk-SK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489" y="3039533"/>
            <a:ext cx="57435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55638"/>
          </a:xfrm>
        </p:spPr>
        <p:txBody>
          <a:bodyPr>
            <a:normAutofit fontScale="90000"/>
          </a:bodyPr>
          <a:lstStyle/>
          <a:p>
            <a:pPr algn="l"/>
            <a:r>
              <a:rPr lang="sk-SK" sz="4000" dirty="0">
                <a:solidFill>
                  <a:schemeClr val="bg2">
                    <a:lumMod val="90000"/>
                  </a:schemeClr>
                </a:solidFill>
              </a:rPr>
              <a:t>Aktivity v triede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438400"/>
            <a:ext cx="8534400" cy="4114800"/>
          </a:xfrm>
        </p:spPr>
        <p:txBody>
          <a:bodyPr>
            <a:normAutofit/>
          </a:bodyPr>
          <a:lstStyle/>
          <a:p>
            <a:r>
              <a:rPr lang="sk-SK" sz="2800" dirty="0"/>
              <a:t>Využitie fotiek z pretekov</a:t>
            </a:r>
            <a:endParaRPr lang="sk-SK" dirty="0" smtClean="0"/>
          </a:p>
          <a:p>
            <a:pPr marL="514350" lvl="1" indent="0">
              <a:buNone/>
            </a:pPr>
            <a:endParaRPr lang="sk-SK" dirty="0" smtClean="0"/>
          </a:p>
          <a:p>
            <a:pPr lvl="1"/>
            <a:endParaRPr lang="sk-SK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82686"/>
            <a:ext cx="2574471" cy="1716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77181"/>
            <a:ext cx="4090987" cy="27273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329" y="4038600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23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828675"/>
            <a:ext cx="780097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092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rgbClr val="FFFF00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307</Words>
  <Application>Microsoft Office PowerPoint</Application>
  <PresentationFormat>Prezentácia na obrazovke (4:3)</PresentationFormat>
  <Paragraphs>55</Paragraphs>
  <Slides>15</Slides>
  <Notes>10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Office Theme</vt:lpstr>
      <vt:lpstr>Presná orientácia a jej využitie v školských podmienkach</vt:lpstr>
      <vt:lpstr>Porovnanie presnej orientácie a orientačného behu</vt:lpstr>
      <vt:lpstr>Podobné postupy výučby 1</vt:lpstr>
      <vt:lpstr>Podobné postupy výučby 2</vt:lpstr>
      <vt:lpstr>Podobné postupy výučby 3</vt:lpstr>
      <vt:lpstr>Podobné postupy výučby 4</vt:lpstr>
      <vt:lpstr>Aktivity v triede</vt:lpstr>
      <vt:lpstr>Aktivity v triede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Školské výlety</vt:lpstr>
      <vt:lpstr>Majstrovstvá Slovenskej republiky v PreO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Presná orientácie a jej využitie v školských podmienkach</dc:title>
  <dc:creator>Furucz Dušan (63210)</dc:creator>
  <cp:lastModifiedBy>Furucz Ján</cp:lastModifiedBy>
  <cp:revision>24</cp:revision>
  <dcterms:created xsi:type="dcterms:W3CDTF">2006-08-16T00:00:00Z</dcterms:created>
  <dcterms:modified xsi:type="dcterms:W3CDTF">2015-02-28T18:58:05Z</dcterms:modified>
</cp:coreProperties>
</file>